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notesSlides/notesSlide2.xml" ContentType="application/vnd.openxmlformats-officedocument.presentationml.notesSlide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notesSlides/notesSlide3.xml" ContentType="application/vnd.openxmlformats-officedocument.presentationml.notesSlide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0"/>
  </p:notesMasterIdLst>
  <p:sldIdLst>
    <p:sldId id="259" r:id="rId3"/>
    <p:sldId id="547" r:id="rId4"/>
    <p:sldId id="546" r:id="rId5"/>
    <p:sldId id="548" r:id="rId6"/>
    <p:sldId id="301" r:id="rId7"/>
    <p:sldId id="544" r:id="rId8"/>
    <p:sldId id="543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33" autoAdjust="0"/>
    <p:restoredTop sz="95860" autoAdjust="0"/>
  </p:normalViewPr>
  <p:slideViewPr>
    <p:cSldViewPr>
      <p:cViewPr varScale="1">
        <p:scale>
          <a:sx n="131" d="100"/>
          <a:sy n="131" d="100"/>
        </p:scale>
        <p:origin x="73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65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280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2023/12/18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9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95.xml"/><Relationship Id="rId6" Type="http://schemas.openxmlformats.org/officeDocument/2006/relationships/image" Target="../media/image2.png"/><Relationship Id="rId5" Type="http://schemas.openxmlformats.org/officeDocument/2006/relationships/image" Target="NULL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9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97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98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PA4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2023 </a:t>
            </a:r>
            <a:r>
              <a:rPr lang="zh-CN" altLang="en-US" noProof="1"/>
              <a:t>秋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6687622-048D-5B0A-1F4C-EC4F8B37DE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/>
          </a:p>
        </p:txBody>
      </p:sp>
    </p:spTree>
    <p:custDataLst>
      <p:tags r:id="rId1"/>
    </p:custDataLst>
  </p:cSld>
  <p:clrMapOvr>
    <a:masterClrMapping/>
  </p:clrMapOvr>
  <p:transition advTm="6186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PA4-1 Melody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297459"/>
            <a:ext cx="8140700" cy="4857279"/>
          </a:xfrm>
        </p:spPr>
        <p:txBody>
          <a:bodyPr>
            <a:no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动态地维护一个字符串，每次询问若干个字符串</a:t>
            </a:r>
            <a:r>
              <a:rPr lang="en-US" altLang="zh-CN" sz="2000" dirty="0">
                <a:sym typeface="微软雅黑" panose="020B0503020204020204" charset="-122"/>
              </a:rPr>
              <a:t>s</a:t>
            </a:r>
            <a:r>
              <a:rPr lang="zh-CN" altLang="en-US" sz="2000" dirty="0">
                <a:sym typeface="微软雅黑" panose="020B0503020204020204" charset="-122"/>
              </a:rPr>
              <a:t>前缀的</a:t>
            </a:r>
            <a:r>
              <a:rPr lang="zh-CN" altLang="en-US" sz="2000" b="1" dirty="0">
                <a:sym typeface="微软雅黑" panose="020B0503020204020204" charset="-122"/>
              </a:rPr>
              <a:t>最长公共前后缀</a:t>
            </a:r>
            <a:r>
              <a:rPr lang="zh-CN" altLang="en-US" sz="2000" dirty="0">
                <a:sym typeface="微软雅黑" panose="020B0503020204020204" charset="-122"/>
              </a:rPr>
              <a:t>。</a:t>
            </a:r>
            <a:endParaRPr lang="en-US" altLang="zh-CN" sz="2000" dirty="0">
              <a:sym typeface="微软雅黑" panose="020B0503020204020204" charset="-122"/>
            </a:endParaRPr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一个前缀</a:t>
            </a:r>
            <a:r>
              <a:rPr lang="en-US" altLang="zh-CN" sz="2000" dirty="0">
                <a:sym typeface="微软雅黑" panose="020B0503020204020204" charset="-122"/>
              </a:rPr>
              <a:t>s[1..i]</a:t>
            </a:r>
            <a:r>
              <a:rPr lang="zh-CN" altLang="en-US" sz="2000" dirty="0">
                <a:sym typeface="微软雅黑" panose="020B0503020204020204" charset="-122"/>
              </a:rPr>
              <a:t>的所有公共前后缀可以用</a:t>
            </a:r>
            <a:r>
              <a:rPr lang="en-US" altLang="zh-CN" sz="2000" dirty="0">
                <a:sym typeface="微软雅黑" panose="020B0503020204020204" charset="-122"/>
              </a:rPr>
              <a:t>KMP</a:t>
            </a:r>
            <a:r>
              <a:rPr lang="zh-CN" altLang="en-US" sz="2000" dirty="0">
                <a:sym typeface="微软雅黑" panose="020B0503020204020204" charset="-122"/>
              </a:rPr>
              <a:t>的</a:t>
            </a:r>
            <a:r>
              <a:rPr lang="en-US" altLang="zh-CN" sz="2000" dirty="0">
                <a:sym typeface="微软雅黑" panose="020B0503020204020204" charset="-122"/>
              </a:rPr>
              <a:t>next</a:t>
            </a:r>
            <a:r>
              <a:rPr lang="zh-CN" altLang="en-US" sz="2000" dirty="0">
                <a:sym typeface="微软雅黑" panose="020B0503020204020204" charset="-122"/>
              </a:rPr>
              <a:t>数组表示：</a:t>
            </a:r>
            <a:r>
              <a:rPr lang="en-US" altLang="zh-CN" sz="2000" dirty="0">
                <a:sym typeface="微软雅黑" panose="020B0503020204020204" charset="-122"/>
              </a:rPr>
              <a:t>{next[</a:t>
            </a:r>
            <a:r>
              <a:rPr lang="en-US" altLang="zh-CN" sz="2000" dirty="0" err="1">
                <a:sym typeface="微软雅黑" panose="020B0503020204020204" charset="-122"/>
              </a:rPr>
              <a:t>i</a:t>
            </a:r>
            <a:r>
              <a:rPr lang="en-US" altLang="zh-CN" sz="2000" dirty="0">
                <a:sym typeface="微软雅黑" panose="020B0503020204020204" charset="-122"/>
              </a:rPr>
              <a:t>],next[next[</a:t>
            </a:r>
            <a:r>
              <a:rPr lang="en-US" altLang="zh-CN" sz="2000" dirty="0" err="1">
                <a:sym typeface="微软雅黑" panose="020B0503020204020204" charset="-122"/>
              </a:rPr>
              <a:t>i</a:t>
            </a:r>
            <a:r>
              <a:rPr lang="en-US" altLang="zh-CN" sz="2000" dirty="0">
                <a:sym typeface="微软雅黑" panose="020B0503020204020204" charset="-122"/>
              </a:rPr>
              <a:t>]],…}</a:t>
            </a: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如果把所有</a:t>
            </a:r>
            <a:r>
              <a:rPr lang="en-US" altLang="zh-CN" sz="2000" dirty="0">
                <a:sym typeface="微软雅黑" panose="020B0503020204020204" charset="-122"/>
              </a:rPr>
              <a:t>(</a:t>
            </a:r>
            <a:r>
              <a:rPr lang="en-US" altLang="zh-CN" sz="2000" dirty="0" err="1">
                <a:sym typeface="微软雅黑" panose="020B0503020204020204" charset="-122"/>
              </a:rPr>
              <a:t>i,next</a:t>
            </a:r>
            <a:r>
              <a:rPr lang="en-US" altLang="zh-CN" sz="2000" dirty="0">
                <a:sym typeface="微软雅黑" panose="020B0503020204020204" charset="-122"/>
              </a:rPr>
              <a:t>[</a:t>
            </a:r>
            <a:r>
              <a:rPr lang="en-US" altLang="zh-CN" sz="2000" dirty="0" err="1">
                <a:sym typeface="微软雅黑" panose="020B0503020204020204" charset="-122"/>
              </a:rPr>
              <a:t>i</a:t>
            </a:r>
            <a:r>
              <a:rPr lang="en-US" altLang="zh-CN" sz="2000" dirty="0">
                <a:sym typeface="微软雅黑" panose="020B0503020204020204" charset="-122"/>
              </a:rPr>
              <a:t>])</a:t>
            </a:r>
            <a:r>
              <a:rPr lang="zh-CN" altLang="en-US" sz="2000" dirty="0">
                <a:sym typeface="微软雅黑" panose="020B0503020204020204" charset="-122"/>
              </a:rPr>
              <a:t>的边建出来，</a:t>
            </a:r>
            <a:r>
              <a:rPr lang="en-US" altLang="zh-CN" sz="2000" dirty="0">
                <a:sym typeface="微软雅黑" panose="020B0503020204020204" charset="-122"/>
              </a:rPr>
              <a:t>s[1..i]</a:t>
            </a:r>
            <a:r>
              <a:rPr lang="zh-CN" altLang="en-US" sz="2000" dirty="0">
                <a:sym typeface="微软雅黑" panose="020B0503020204020204" charset="-122"/>
              </a:rPr>
              <a:t>的所有可行答案就为从节点</a:t>
            </a:r>
            <a:r>
              <a:rPr lang="en-US" altLang="zh-CN" sz="2000" dirty="0" err="1">
                <a:sym typeface="微软雅黑" panose="020B0503020204020204" charset="-122"/>
              </a:rPr>
              <a:t>i</a:t>
            </a:r>
            <a:r>
              <a:rPr lang="zh-CN" altLang="en-US" sz="2000" dirty="0">
                <a:sym typeface="微软雅黑" panose="020B0503020204020204" charset="-122"/>
              </a:rPr>
              <a:t>到根的路径上所有节点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多个前缀的公共前后缀就是若干树上路径的交，最长公共前后缀就是询问节点的最近公共祖先（</a:t>
            </a:r>
            <a:r>
              <a:rPr lang="en-US" altLang="zh-CN" sz="2000" dirty="0">
                <a:sym typeface="微软雅黑" panose="020B0503020204020204" charset="-122"/>
              </a:rPr>
              <a:t>LCA</a:t>
            </a:r>
            <a:r>
              <a:rPr lang="zh-CN" altLang="en-US" sz="2000" dirty="0">
                <a:sym typeface="微软雅黑" panose="020B0503020204020204" charset="-122"/>
              </a:rPr>
              <a:t>）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通过倍增算法求得。</a:t>
            </a:r>
            <a:endParaRPr sz="1200" dirty="0">
              <a:sym typeface="微软雅黑" panose="020B0503020204020204" charset="-122"/>
            </a:endParaRPr>
          </a:p>
        </p:txBody>
      </p:sp>
      <p:pic>
        <p:nvPicPr>
          <p:cNvPr id="2" name="melody讲解">
            <a:hlinkClick r:id="" action="ppaction://media"/>
            <a:extLst>
              <a:ext uri="{FF2B5EF4-FFF2-40B4-BE49-F238E27FC236}">
                <a16:creationId xmlns:a16="http://schemas.microsoft.com/office/drawing/2014/main" id="{A2370F5D-4547-4024-C9D7-1BE25F76116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29550" y="5797651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7801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956"/>
    </mc:Choice>
    <mc:Fallback xmlns="">
      <p:transition spd="slow" advTm="116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98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PA4-2 Game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412776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/>
              <a:t>给出一张带点权的无向图</a:t>
            </a:r>
            <a:endParaRPr lang="en-US" altLang="zh-CN" sz="2000" dirty="0"/>
          </a:p>
          <a:p>
            <a:pPr lvl="1"/>
            <a:r>
              <a:rPr lang="zh-CN" altLang="en-US" sz="2000" dirty="0"/>
              <a:t>问从 </a:t>
            </a:r>
            <a:r>
              <a:rPr lang="en-US" altLang="zh-CN" sz="2000" dirty="0"/>
              <a:t>1 </a:t>
            </a:r>
            <a:r>
              <a:rPr lang="zh-CN" altLang="en-US" sz="2000" dirty="0"/>
              <a:t>号到 </a:t>
            </a:r>
            <a:r>
              <a:rPr lang="en-US" altLang="zh-CN" sz="2000" dirty="0"/>
              <a:t>N </a:t>
            </a:r>
            <a:r>
              <a:rPr lang="zh-CN" altLang="en-US" sz="2000" dirty="0"/>
              <a:t>号点的最短点权路径长度及方案数</a:t>
            </a:r>
            <a:endParaRPr lang="en-US" altLang="zh-CN" sz="2000" dirty="0"/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将点权放至入边上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各边边权为正数，用 </a:t>
            </a:r>
            <a:r>
              <a:rPr lang="en-US" altLang="zh-CN" sz="2000" dirty="0">
                <a:sym typeface="微软雅黑" panose="020B0503020204020204" charset="-122"/>
              </a:rPr>
              <a:t>Dijkstra </a:t>
            </a:r>
            <a:r>
              <a:rPr lang="zh-CN" altLang="en-US" sz="2000" dirty="0">
                <a:sym typeface="微软雅黑" panose="020B0503020204020204" charset="-122"/>
              </a:rPr>
              <a:t>算法求出最短路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没有零权边，最短路边恰好形成有向无环图，动态规划计数</a:t>
            </a:r>
            <a:endParaRPr lang="en-US" altLang="zh-CN" sz="2000" dirty="0">
              <a:sym typeface="微软雅黑" panose="020B0503020204020204" charset="-122"/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84B54501-3530-8C00-5B2C-DAFBAA57E7A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4408" y="5958408"/>
            <a:ext cx="683692" cy="6836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0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21"/>
    </mc:Choice>
    <mc:Fallback xmlns="">
      <p:transition spd="slow" advTm="64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PA4-3 </a:t>
            </a:r>
            <a:r>
              <a:rPr kumimoji="1" lang="zh-CN" altLang="en-US" sz="3200" dirty="0"/>
              <a:t>挖石油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42568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</a:t>
                </a:r>
                <a:r>
                  <a:rPr lang="en-US" altLang="zh-CN" sz="2200" dirty="0"/>
                  <a:t>n</a:t>
                </a:r>
                <a:r>
                  <a:rPr lang="zh-CN" altLang="en-US" sz="2200" dirty="0"/>
                  <a:t>个二维平面上的矩形</a:t>
                </a:r>
                <a:r>
                  <a:rPr lang="en-US" altLang="zh-CN" sz="2200" dirty="0"/>
                  <a:t>(x1,y1,x2,y2)</a:t>
                </a:r>
              </a:p>
              <a:p>
                <a:pPr lvl="1"/>
                <a:r>
                  <a:rPr lang="zh-CN" altLang="en-US" sz="2200" dirty="0"/>
                  <a:t>可见性定义为从上往下看未被遮挡且</a:t>
                </a:r>
                <a:r>
                  <a:rPr lang="en-US" altLang="zh-CN" sz="2200" dirty="0"/>
                  <a:t>y1</a:t>
                </a:r>
                <a:r>
                  <a:rPr lang="zh-CN" altLang="en-US" sz="2200" dirty="0"/>
                  <a:t>≤</a:t>
                </a:r>
                <a:r>
                  <a:rPr lang="en-US" altLang="zh-CN" sz="2200" dirty="0"/>
                  <a:t>h</a:t>
                </a:r>
              </a:p>
              <a:p>
                <a:pPr lvl="1"/>
                <a:r>
                  <a:rPr lang="zh-CN" altLang="en-US" sz="2200" dirty="0"/>
                  <a:t>支持增加新矩形、查询矩形可见性、查询可见联通区域数</a:t>
                </a:r>
                <a:endParaRPr lang="en-US" altLang="zh-CN" sz="2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</m:t>
                    </m:r>
                    <m:r>
                      <m:rPr>
                        <m:sty m:val="p"/>
                      </m:rPr>
                      <a:rPr lang="en-US" altLang="zh-CN" sz="220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000</m:t>
                    </m:r>
                  </m:oMath>
                </a14:m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使用并查集维护各区域之间连通性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用数组、线段树、扫描线等方式维护各区域可见性</a:t>
                </a:r>
                <a:endParaRPr lang="en-US" altLang="zh-CN" sz="2000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425688" cy="5388907"/>
              </a:xfrm>
              <a:blipFill>
                <a:blip r:embed="rId5"/>
                <a:stretch>
                  <a:fillRect l="-868" t="-11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81E961F3-8F7C-4A71-8DE9-53D235AF496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56376" y="6021288"/>
            <a:ext cx="537494" cy="5374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435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41"/>
    </mc:Choice>
    <mc:Fallback xmlns="">
      <p:transition spd="slow" advTm="10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9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PA4-4 Component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dirty="0"/>
              <a:t>题目大意：</a:t>
            </a:r>
            <a:endParaRPr lang="en-US" altLang="zh-CN" dirty="0"/>
          </a:p>
          <a:p>
            <a:pPr lvl="1"/>
            <a:r>
              <a:rPr lang="zh-CN" altLang="en-US" dirty="0"/>
              <a:t>向一张无向图中加边，维护连通分量</a:t>
            </a:r>
            <a:endParaRPr lang="en-US" altLang="zh-CN" dirty="0"/>
          </a:p>
          <a:p>
            <a:pPr lvl="1"/>
            <a:r>
              <a:rPr lang="zh-CN" altLang="en-US" dirty="0"/>
              <a:t>查询连通分量中的第</a:t>
            </a:r>
            <a:r>
              <a:rPr lang="en-US" altLang="zh-CN" dirty="0"/>
              <a:t>k</a:t>
            </a:r>
            <a:r>
              <a:rPr lang="zh-CN" altLang="en-US" dirty="0"/>
              <a:t>大点权（每次查询的</a:t>
            </a:r>
            <a:r>
              <a:rPr lang="en-US" altLang="zh-CN" dirty="0"/>
              <a:t>k</a:t>
            </a:r>
            <a:r>
              <a:rPr lang="zh-CN" altLang="en-US" dirty="0"/>
              <a:t>一样）</a:t>
            </a:r>
            <a:endParaRPr lang="en-US" altLang="zh-CN" dirty="0"/>
          </a:p>
          <a:p>
            <a:r>
              <a:rPr lang="zh-CN" altLang="en-US" dirty="0"/>
              <a:t>解题思路</a:t>
            </a:r>
            <a:endParaRPr lang="en-US" altLang="zh-CN" dirty="0"/>
          </a:p>
          <a:p>
            <a:pPr lvl="1"/>
            <a:r>
              <a:rPr lang="zh-CN" altLang="en-US" dirty="0"/>
              <a:t>求第</a:t>
            </a:r>
            <a:r>
              <a:rPr lang="en-US" altLang="zh-CN" dirty="0"/>
              <a:t>k</a:t>
            </a:r>
            <a:r>
              <a:rPr lang="zh-CN" altLang="en-US" dirty="0"/>
              <a:t>大的数，相当于“最大的</a:t>
            </a:r>
            <a:r>
              <a:rPr lang="en-US" altLang="zh-CN" dirty="0"/>
              <a:t>k</a:t>
            </a:r>
            <a:r>
              <a:rPr lang="zh-CN" altLang="en-US" dirty="0"/>
              <a:t>个数中最小的数”，用限制容量</a:t>
            </a:r>
            <a:r>
              <a:rPr lang="en-US" altLang="zh-CN" dirty="0"/>
              <a:t>k</a:t>
            </a:r>
            <a:r>
              <a:rPr lang="zh-CN" altLang="en-US" dirty="0"/>
              <a:t>的小顶堆</a:t>
            </a:r>
            <a:endParaRPr lang="en-US" altLang="zh-CN" dirty="0"/>
          </a:p>
          <a:p>
            <a:pPr lvl="1"/>
            <a:r>
              <a:rPr lang="zh-CN" altLang="en-US" dirty="0"/>
              <a:t>采用左式堆可以高效合并两个连通分量各自的左式堆，再剔除过小的数据</a:t>
            </a:r>
            <a:endParaRPr lang="en-US" altLang="zh-CN" dirty="0"/>
          </a:p>
          <a:p>
            <a:pPr lvl="1"/>
            <a:r>
              <a:rPr lang="zh-CN" altLang="en-US" dirty="0"/>
              <a:t>用并查集可以判断无向图中加边后是否会合并连通分量</a:t>
            </a:r>
            <a:endParaRPr lang="en-US" altLang="zh-CN" dirty="0"/>
          </a:p>
          <a:p>
            <a:pPr lvl="1"/>
            <a:r>
              <a:rPr lang="zh-CN" altLang="en-US" dirty="0"/>
              <a:t>复杂度分析：左式堆合并与剔除的操作是否会带来过高的复杂度？</a:t>
            </a:r>
            <a:endParaRPr lang="en-US" altLang="zh-CN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387ACB1-536A-4727-B822-DB704AE0759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81"/>
    </mc:Choice>
    <mc:Fallback xmlns="">
      <p:transition spd="slow" advTm="91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PA4-6 Sort 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题目大意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给定一个三元比较器，基于此比较器在限定比较次数的情况下完成数组的排序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≤1000000,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𝑙𝑖𝑚𝑖𝑡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≤13000000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解题思路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思考已有的排序算法怎么扩展（归并、快排）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基于归并排序：二路信息有所亏损，一次归并几路为佳？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基于快速排序：轴点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同时和两个数据点比较，怎么保证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具有良好性质？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  <a:blipFill>
                <a:blip r:embed="rId5"/>
                <a:stretch>
                  <a:fillRect l="-150" t="-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1BCF0E74-B64E-4982-9711-99080E0FE1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96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48"/>
    </mc:Choice>
    <mc:Fallback xmlns="">
      <p:transition spd="slow" advTm="109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LAB3 BBST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维护一棵</a:t>
            </a:r>
            <a:r>
              <a:rPr lang="en-US" altLang="zh-CN" sz="2200" dirty="0">
                <a:sym typeface="微软雅黑" panose="020B0503020204020204" charset="-122"/>
              </a:rPr>
              <a:t> BBST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支持插入、删除、查找三种操作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</a:t>
            </a:r>
            <a:r>
              <a:rPr lang="en-US" altLang="zh-CN" sz="2200" dirty="0">
                <a:sym typeface="微软雅黑" panose="020B0503020204020204" charset="-122"/>
              </a:rPr>
              <a:t>AVL</a:t>
            </a:r>
            <a:r>
              <a:rPr lang="zh-CN" altLang="en-US" sz="2200" dirty="0">
                <a:sym typeface="微软雅黑" panose="020B0503020204020204" charset="-122"/>
              </a:rPr>
              <a:t>树、</a:t>
            </a:r>
            <a:r>
              <a:rPr lang="en-US" altLang="zh-CN" sz="2200" dirty="0">
                <a:sym typeface="微软雅黑" panose="020B0503020204020204" charset="-122"/>
              </a:rPr>
              <a:t>splay</a:t>
            </a:r>
            <a:r>
              <a:rPr lang="zh-CN" altLang="en-US" sz="2200" dirty="0">
                <a:sym typeface="微软雅黑" panose="020B0503020204020204" charset="-122"/>
              </a:rPr>
              <a:t>树和红黑树中至少两种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自行设计数据来体现不同结构的优劣并分析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提交测例生成器，不提交测例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911F5BC-270A-4E19-8CC2-FBF5DC40E8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0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37"/>
    </mc:Choice>
    <mc:Fallback xmlns="">
      <p:transition spd="slow" advTm="57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7|20.6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13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1.8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4.2|15.6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9.3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3.1|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4633</TotalTime>
  <Words>592</Words>
  <Application>Microsoft Macintosh PowerPoint</Application>
  <PresentationFormat>On-screen Show (4:3)</PresentationFormat>
  <Paragraphs>56</Paragraphs>
  <Slides>7</Slides>
  <Notes>4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黑体</vt:lpstr>
      <vt:lpstr>Arial</vt:lpstr>
      <vt:lpstr>Calibri</vt:lpstr>
      <vt:lpstr>Cambria Math</vt:lpstr>
      <vt:lpstr>Helvetica Neue</vt:lpstr>
      <vt:lpstr>Office 主题​​</vt:lpstr>
      <vt:lpstr>1_Office 主题​​</vt:lpstr>
      <vt:lpstr>PA4习题课</vt:lpstr>
      <vt:lpstr>PA4-1 Melody </vt:lpstr>
      <vt:lpstr>PA4-2 Game</vt:lpstr>
      <vt:lpstr>PA4-3 挖石油</vt:lpstr>
      <vt:lpstr>PA4-4 Component</vt:lpstr>
      <vt:lpstr>PA4-6 Sort </vt:lpstr>
      <vt:lpstr>LAB3 BBST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Jiayi Mao</cp:lastModifiedBy>
  <cp:revision>252</cp:revision>
  <dcterms:created xsi:type="dcterms:W3CDTF">2019-09-23T07:27:02Z</dcterms:created>
  <dcterms:modified xsi:type="dcterms:W3CDTF">2023-12-17T17:38:18Z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